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embeddedFontLst>
    <p:embeddedFont>
      <p:font typeface="Dosis" panose="020B0604020202020204" charset="0"/>
      <p:regular r:id="rId48"/>
      <p:bold r:id="rId49"/>
    </p:embeddedFont>
    <p:embeddedFont>
      <p:font typeface="Dosis Light" panose="020B0604020202020204" charset="0"/>
      <p:regular r:id="rId50"/>
      <p:bold r:id="rId51"/>
    </p:embeddedFont>
    <p:embeddedFont>
      <p:font typeface="Titillium Web" panose="020B0604020202020204" charset="0"/>
      <p:regular r:id="rId52"/>
      <p:bold r:id="rId53"/>
      <p:italic r:id="rId54"/>
      <p:boldItalic r:id="rId55"/>
    </p:embeddedFont>
    <p:embeddedFont>
      <p:font typeface="Titillium Web Light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2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0" name="Google Shape;30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g577921eb2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" name="Google Shape;3109;g577921eb2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577921eb2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577921eb2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577921eb2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577921eb2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577921eb2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577921eb2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g577921eb2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2" name="Google Shape;3142;g577921eb2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577921eb2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577921eb21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577921eb21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577921eb21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577921eb2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577921eb21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g577921eb2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0" name="Google Shape;3170;g577921eb2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56d54123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56d54123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7" name="Google Shape;30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g58e807403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6" name="Google Shape;3186;g58e807403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58e807403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58e807403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g58e80740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4" name="Google Shape;3204;g58e80740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577921eb21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577921eb21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g577921eb21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2" name="Google Shape;3222;g577921eb21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577921eb2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" name="Google Shape;3228;g577921eb2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577921eb21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577921eb21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77921eb21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77921eb21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g577921eb2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6" name="Google Shape;3256;g577921eb2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g5786b5525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8" name="Google Shape;3268;g5786b5525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5248170177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5248170177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g5786b5525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" name="Google Shape;3280;g5786b5525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56d541239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56d541239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56d541239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6" name="Google Shape;3296;g56d541239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577921eb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577921eb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g577921eb21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4" name="Google Shape;3314;g577921eb21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5785374d0e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8" name="Google Shape;3328;g5785374d0e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577921eb2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5" name="Google Shape;3335;g577921eb2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577921eb2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577921eb21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577921eb2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Google Shape;3355;g577921eb2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577921eb2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577921eb2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524817017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" name="Google Shape;3059;g524817017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g577921eb21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6" name="Google Shape;3376;g577921eb21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577921eb21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577921eb21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g577921eb2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1" name="Google Shape;3401;g577921eb2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g5785374d0e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1" name="Google Shape;3411;g5785374d0e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g5785374d0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0" name="Google Shape;3420;g5785374d0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5786b55251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5786b55251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577921eb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7" name="Google Shape;3067;g577921eb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g577921eb2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4" name="Google Shape;3074;g577921eb2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577921eb2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577921eb2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577921eb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" name="Google Shape;3091;g577921eb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577921eb2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3" name="Google Shape;3103;g577921eb2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29" name="Google Shape;529;p3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530" name="Google Shape;530;p3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531" name="Google Shape;531;p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589" name="Google Shape;589;p3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652" name="Google Shape;652;p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3"/>
          <p:cNvGrpSpPr/>
          <p:nvPr/>
        </p:nvGrpSpPr>
        <p:grpSpPr>
          <a:xfrm rot="10800000">
            <a:off x="7682450" y="28707"/>
            <a:ext cx="1140783" cy="5086302"/>
            <a:chOff x="5608825" y="238125"/>
            <a:chExt cx="1174975" cy="5238750"/>
          </a:xfrm>
        </p:grpSpPr>
        <p:sp>
          <p:nvSpPr>
            <p:cNvPr id="754" name="Google Shape;754;p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4" name="Google Shape;804;p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4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807" name="Google Shape;807;p4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Google Shape;864;p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865" name="Google Shape;865;p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4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928" name="Google Shape;928;p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4"/>
          <p:cNvGrpSpPr/>
          <p:nvPr/>
        </p:nvGrpSpPr>
        <p:grpSpPr>
          <a:xfrm rot="10800000">
            <a:off x="7682450" y="28707"/>
            <a:ext cx="1140783" cy="5086302"/>
            <a:chOff x="5608825" y="238125"/>
            <a:chExt cx="1174975" cy="5238750"/>
          </a:xfrm>
        </p:grpSpPr>
        <p:sp>
          <p:nvSpPr>
            <p:cNvPr id="1030" name="Google Shape;1030;p4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0" name="Google Shape;1080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0B87A1"/>
        </a:soli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i="1">
                <a:solidFill>
                  <a:srgbClr val="FFFFFF"/>
                </a:solidFill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i="1">
                <a:solidFill>
                  <a:srgbClr val="FFFFFF"/>
                </a:solidFill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3" name="Google Shape;1083;p5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0" i="0" u="none" strike="noStrike" cap="none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 b="0" i="0" u="none" strike="noStrike" cap="none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84" name="Google Shape;1084;p5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85" name="Google Shape;1085;p5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5" name="Google Shape;1165;p5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66" name="Google Shape;1166;p5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5" name="Google Shape;1285;p5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86" name="Google Shape;1286;p5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5" name="Google Shape;1495;p5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96" name="Google Shape;1496;p5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9" name="Google Shape;1599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6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603" name="Google Shape;1603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604" name="Google Shape;1604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1" name="Google Shape;1661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62" name="Google Shape;1662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4" name="Google Shape;1724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725" name="Google Shape;1725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6" name="Google Shape;1826;p6"/>
          <p:cNvGrpSpPr/>
          <p:nvPr/>
        </p:nvGrpSpPr>
        <p:grpSpPr>
          <a:xfrm rot="10800000">
            <a:off x="7682450" y="28707"/>
            <a:ext cx="1140783" cy="5086302"/>
            <a:chOff x="5608825" y="238125"/>
            <a:chExt cx="1174975" cy="5238750"/>
          </a:xfrm>
        </p:grpSpPr>
        <p:sp>
          <p:nvSpPr>
            <p:cNvPr id="1827" name="Google Shape;1827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7" name="Google Shape;1877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80" name="Google Shape;1880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81" name="Google Shape;1881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82" name="Google Shape;1882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883" name="Google Shape;1883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84" name="Google Shape;1884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1" name="Google Shape;1941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42" name="Google Shape;1942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4" name="Google Shape;2004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005" name="Google Shape;2005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6" name="Google Shape;2106;p7"/>
          <p:cNvGrpSpPr/>
          <p:nvPr/>
        </p:nvGrpSpPr>
        <p:grpSpPr>
          <a:xfrm rot="10800000">
            <a:off x="7682450" y="28707"/>
            <a:ext cx="1140783" cy="5086302"/>
            <a:chOff x="5608825" y="238125"/>
            <a:chExt cx="1174975" cy="5238750"/>
          </a:xfrm>
        </p:grpSpPr>
        <p:sp>
          <p:nvSpPr>
            <p:cNvPr id="2107" name="Google Shape;2107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7" name="Google Shape;2157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160" name="Google Shape;2160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61" name="Google Shape;2161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8" name="Google Shape;2218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219" name="Google Shape;2219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1" name="Google Shape;2281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82" name="Google Shape;2282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3" name="Google Shape;2383;p8"/>
          <p:cNvGrpSpPr/>
          <p:nvPr/>
        </p:nvGrpSpPr>
        <p:grpSpPr>
          <a:xfrm rot="10800000">
            <a:off x="7682450" y="28707"/>
            <a:ext cx="1140783" cy="5086302"/>
            <a:chOff x="5608825" y="238125"/>
            <a:chExt cx="1174975" cy="5238750"/>
          </a:xfrm>
        </p:grpSpPr>
        <p:sp>
          <p:nvSpPr>
            <p:cNvPr id="2384" name="Google Shape;2384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4" name="Google Shape;2434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2437" name="Google Shape;2437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38" name="Google Shape;2438;p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5" name="Google Shape;2495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96" name="Google Shape;2496;p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8" name="Google Shape;2558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59" name="Google Shape;2559;p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0" name="Google Shape;2660;p9"/>
          <p:cNvGrpSpPr/>
          <p:nvPr/>
        </p:nvGrpSpPr>
        <p:grpSpPr>
          <a:xfrm rot="10800000">
            <a:off x="7682450" y="28707"/>
            <a:ext cx="1140783" cy="5086302"/>
            <a:chOff x="5608825" y="238125"/>
            <a:chExt cx="1174975" cy="5238750"/>
          </a:xfrm>
        </p:grpSpPr>
        <p:sp>
          <p:nvSpPr>
            <p:cNvPr id="2661" name="Google Shape;2661;p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1" name="Google Shape;2711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rgbClr val="1D1D1B"/>
        </a:solidFill>
        <a:effectLst/>
      </p:bgPr>
    </p:bg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3" name="Google Shape;2713;p10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2714" name="Google Shape;2714;p1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0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0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10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0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0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0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0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0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1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0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0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0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10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10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0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0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0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0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0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0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0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10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10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10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10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1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10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1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10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10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10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0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10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10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10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0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0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0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0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0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0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0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0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1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10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1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0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0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0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0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0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0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0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0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0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0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0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0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0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0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10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1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10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0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0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0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0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10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0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10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1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0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0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0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0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0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0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10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0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1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0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0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0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10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10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0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10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10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10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10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10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10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0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10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10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10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1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10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1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10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10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10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0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10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10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0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1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10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1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10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10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10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10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10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10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10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1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10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1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10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10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10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0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0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0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0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10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1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0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10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10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10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10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10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10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1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10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1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10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10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10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10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10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10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10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1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5" name="Google Shape;2875;p10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2876" name="Google Shape;2876;p1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10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10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0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10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10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10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10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10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1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10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1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10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10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10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0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10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10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10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0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10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10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10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10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10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10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10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1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10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1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10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10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10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10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10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10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10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10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1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10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10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10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10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10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10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10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1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10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1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10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10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10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10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10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10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10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1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10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1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10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10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10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10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10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10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10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1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10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1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10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10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10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10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10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10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10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1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10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1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10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10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10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10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10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10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10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1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10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1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10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10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10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10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10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10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10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1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10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10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10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10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10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10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10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10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1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10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1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10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10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10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10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10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10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10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1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10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1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10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10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10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10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10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10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10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1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10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1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10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10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10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10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10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10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10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10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1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10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10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10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10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10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10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10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1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10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1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10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10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10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10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0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10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10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1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7" name="Google Shape;3037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spd="slow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37.xml"/><Relationship Id="rId4" Type="http://schemas.openxmlformats.org/officeDocument/2006/relationships/slide" Target="slide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7.jpg"/><Relationship Id="rId7" Type="http://schemas.openxmlformats.org/officeDocument/2006/relationships/slide" Target="slide4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slide" Target="slide43.xml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9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image" Target="../media/image5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3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11"/>
          <p:cNvSpPr txBox="1">
            <a:spLocks noGrp="1"/>
          </p:cNvSpPr>
          <p:nvPr>
            <p:ph type="ctrTitle"/>
          </p:nvPr>
        </p:nvSpPr>
        <p:spPr>
          <a:xfrm>
            <a:off x="541020" y="228600"/>
            <a:ext cx="566131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Projet Domopl@nt </a:t>
            </a:r>
            <a:r>
              <a:rPr lang="en" sz="4800"/>
              <a:t>Serre</a:t>
            </a:r>
            <a:endParaRPr sz="4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pic>
        <p:nvPicPr>
          <p:cNvPr id="3043" name="Google Shape;304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586" y="2409592"/>
            <a:ext cx="5661310" cy="2733908"/>
          </a:xfrm>
          <a:prstGeom prst="rect">
            <a:avLst/>
          </a:prstGeom>
          <a:noFill/>
          <a:ln>
            <a:noFill/>
          </a:ln>
        </p:spPr>
      </p:pic>
      <p:sp>
        <p:nvSpPr>
          <p:cNvPr id="3044" name="Google Shape;3044;p11"/>
          <p:cNvSpPr txBox="1"/>
          <p:nvPr/>
        </p:nvSpPr>
        <p:spPr>
          <a:xfrm>
            <a:off x="0" y="3532500"/>
            <a:ext cx="2606586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Yang Kommin </a:t>
            </a:r>
            <a:endParaRPr sz="2400" b="1" dirty="0">
              <a:solidFill>
                <a:srgbClr val="80BF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Philippe de girard</a:t>
            </a:r>
            <a:endParaRPr sz="2400" b="1" dirty="0">
              <a:solidFill>
                <a:srgbClr val="80BF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Terminal</a:t>
            </a:r>
            <a:r>
              <a:rPr lang="fr-FR" sz="2400" b="1" dirty="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e</a:t>
            </a:r>
            <a:r>
              <a:rPr lang="en" sz="2400" b="1" dirty="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 STI2D B</a:t>
            </a:r>
            <a:endParaRPr sz="2400" b="1" dirty="0">
              <a:solidFill>
                <a:srgbClr val="80BF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Mr Amosse</a:t>
            </a:r>
            <a:endParaRPr sz="2400" b="1" dirty="0">
              <a:solidFill>
                <a:srgbClr val="80BF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2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3112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115" name="Google Shape;3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17" y="0"/>
            <a:ext cx="68990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6" name="Google Shape;3116;p20">
            <a:hlinkClick r:id="rId4" action="ppaction://hlinksldjump"/>
          </p:cNvPr>
          <p:cNvSpPr txBox="1"/>
          <p:nvPr/>
        </p:nvSpPr>
        <p:spPr>
          <a:xfrm>
            <a:off x="1146225" y="25750"/>
            <a:ext cx="2614500" cy="1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17" name="Google Shape;3117;p20">
            <a:hlinkClick r:id="rId5" action="ppaction://hlinksldjump"/>
          </p:cNvPr>
          <p:cNvSpPr txBox="1"/>
          <p:nvPr/>
        </p:nvSpPr>
        <p:spPr>
          <a:xfrm>
            <a:off x="682575" y="1596775"/>
            <a:ext cx="3242400" cy="27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18" name="Google Shape;3118;p20">
            <a:hlinkClick r:id="rId6" action="ppaction://hlinksldjump"/>
          </p:cNvPr>
          <p:cNvSpPr txBox="1"/>
          <p:nvPr/>
        </p:nvSpPr>
        <p:spPr>
          <a:xfrm>
            <a:off x="4172750" y="2653050"/>
            <a:ext cx="2614500" cy="24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21"/>
          <p:cNvSpPr txBox="1">
            <a:spLocks noGrp="1"/>
          </p:cNvSpPr>
          <p:nvPr>
            <p:ph type="ctrTitle"/>
          </p:nvPr>
        </p:nvSpPr>
        <p:spPr>
          <a:xfrm>
            <a:off x="485200" y="1629900"/>
            <a:ext cx="5560200" cy="18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cas d’utilisation </a:t>
            </a:r>
            <a:endParaRPr/>
          </a:p>
        </p:txBody>
      </p:sp>
      <p:pic>
        <p:nvPicPr>
          <p:cNvPr id="3124" name="Google Shape;3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975" y="2968025"/>
            <a:ext cx="1873900" cy="18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2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22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22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133" name="Google Shape;3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32" y="0"/>
            <a:ext cx="75308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23"/>
          <p:cNvSpPr txBox="1">
            <a:spLocks noGrp="1"/>
          </p:cNvSpPr>
          <p:nvPr>
            <p:ph type="ctrTitle"/>
          </p:nvPr>
        </p:nvSpPr>
        <p:spPr>
          <a:xfrm>
            <a:off x="744150" y="1991850"/>
            <a:ext cx="5703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bloc</a:t>
            </a:r>
            <a:endParaRPr/>
          </a:p>
        </p:txBody>
      </p:sp>
      <p:pic>
        <p:nvPicPr>
          <p:cNvPr id="3139" name="Google Shape;3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050" y="3151650"/>
            <a:ext cx="1873900" cy="18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2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2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2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148" name="Google Shape;3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02" y="0"/>
            <a:ext cx="84633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25"/>
          <p:cNvSpPr txBox="1">
            <a:spLocks noGrp="1"/>
          </p:cNvSpPr>
          <p:nvPr>
            <p:ph type="ctrTitle"/>
          </p:nvPr>
        </p:nvSpPr>
        <p:spPr>
          <a:xfrm>
            <a:off x="473850" y="1991850"/>
            <a:ext cx="5673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 de commande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2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60" name="Google Shape;3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70" y="0"/>
            <a:ext cx="41664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1" name="Google Shape;3161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2601600" cy="17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Bon de commande final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162" name="Google Shape;3162;p26">
            <a:hlinkClick r:id="rId4" action="ppaction://hlinksldjump"/>
          </p:cNvPr>
          <p:cNvSpPr txBox="1"/>
          <p:nvPr/>
        </p:nvSpPr>
        <p:spPr>
          <a:xfrm>
            <a:off x="2511375" y="1017425"/>
            <a:ext cx="41664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27"/>
          <p:cNvSpPr txBox="1">
            <a:spLocks noGrp="1"/>
          </p:cNvSpPr>
          <p:nvPr>
            <p:ph type="ctrTitle"/>
          </p:nvPr>
        </p:nvSpPr>
        <p:spPr>
          <a:xfrm>
            <a:off x="565550" y="1991850"/>
            <a:ext cx="5578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Croquis de solution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2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28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28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176" name="Google Shape;3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51" y="0"/>
            <a:ext cx="6948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7" name="Google Shape;3177;p28">
            <a:hlinkClick r:id="rId4" action="ppaction://hlinksldjump"/>
          </p:cNvPr>
          <p:cNvSpPr/>
          <p:nvPr/>
        </p:nvSpPr>
        <p:spPr>
          <a:xfrm>
            <a:off x="624350" y="0"/>
            <a:ext cx="587700" cy="219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29"/>
          <p:cNvSpPr txBox="1">
            <a:spLocks noGrp="1"/>
          </p:cNvSpPr>
          <p:nvPr>
            <p:ph type="ctrTitle"/>
          </p:nvPr>
        </p:nvSpPr>
        <p:spPr>
          <a:xfrm>
            <a:off x="533100" y="1977000"/>
            <a:ext cx="5682000" cy="11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sur ISIS</a:t>
            </a:r>
            <a:endParaRPr/>
          </a:p>
        </p:txBody>
      </p:sp>
      <p:pic>
        <p:nvPicPr>
          <p:cNvPr id="3183" name="Google Shape;3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950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12"/>
          <p:cNvSpPr txBox="1">
            <a:spLocks noGrp="1"/>
          </p:cNvSpPr>
          <p:nvPr>
            <p:ph type="title"/>
          </p:nvPr>
        </p:nvSpPr>
        <p:spPr>
          <a:xfrm>
            <a:off x="3414300" y="0"/>
            <a:ext cx="2315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3050" name="Google Shape;3050;p12"/>
          <p:cNvSpPr txBox="1">
            <a:spLocks noGrp="1"/>
          </p:cNvSpPr>
          <p:nvPr>
            <p:ph type="body" idx="1"/>
          </p:nvPr>
        </p:nvSpPr>
        <p:spPr>
          <a:xfrm>
            <a:off x="389400" y="455400"/>
            <a:ext cx="7737300" cy="4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1-</a:t>
            </a:r>
            <a:r>
              <a:rPr lang="en" sz="2600" b="1" u="sng">
                <a:latin typeface="Titillium Web"/>
                <a:ea typeface="Titillium Web"/>
                <a:cs typeface="Titillium Web"/>
                <a:sym typeface="Titillium Web"/>
              </a:rPr>
              <a:t>Tâches à accomplir, chaîne d’énergie et d’info</a:t>
            </a:r>
            <a:endParaRPr sz="2600" b="1" u="sng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u="sng">
                <a:latin typeface="Titillium Web"/>
                <a:ea typeface="Titillium Web"/>
                <a:cs typeface="Titillium Web"/>
                <a:sym typeface="Titillium Web"/>
              </a:rPr>
              <a:t>2-Mind Map et Gantt</a:t>
            </a:r>
            <a:endParaRPr sz="2600" b="1" u="sng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u="sng">
                <a:latin typeface="Titillium Web"/>
                <a:ea typeface="Titillium Web"/>
                <a:cs typeface="Titillium Web"/>
                <a:sym typeface="Titillium Web"/>
              </a:rPr>
              <a:t>3-Diagrammes SYSML</a:t>
            </a:r>
            <a:endParaRPr sz="2600" b="1" u="sng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u="sng">
                <a:latin typeface="Titillium Web"/>
                <a:ea typeface="Titillium Web"/>
                <a:cs typeface="Titillium Web"/>
                <a:sym typeface="Titillium Web"/>
              </a:rPr>
              <a:t>4-</a:t>
            </a:r>
            <a:r>
              <a:rPr lang="en" sz="2600" b="1" u="sng">
                <a:highlight>
                  <a:schemeClr val="lt1"/>
                </a:highlight>
                <a:latin typeface="Titillium Web"/>
                <a:ea typeface="Titillium Web"/>
                <a:cs typeface="Titillium Web"/>
                <a:sym typeface="Titillium Web"/>
              </a:rPr>
              <a:t>Bon de commande</a:t>
            </a:r>
            <a:endParaRPr sz="2600" b="1" u="sng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u="sng">
                <a:latin typeface="Titillium Web"/>
                <a:ea typeface="Titillium Web"/>
                <a:cs typeface="Titillium Web"/>
                <a:sym typeface="Titillium Web"/>
              </a:rPr>
              <a:t>5-Croquis de solution</a:t>
            </a:r>
            <a:endParaRPr sz="2600" b="1" u="sng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u="sng">
                <a:latin typeface="Titillium Web"/>
                <a:ea typeface="Titillium Web"/>
                <a:cs typeface="Titillium Web"/>
                <a:sym typeface="Titillium Web"/>
              </a:rPr>
              <a:t>6-</a:t>
            </a:r>
            <a:r>
              <a:rPr lang="en" sz="2600" b="1" u="sng">
                <a:highlight>
                  <a:schemeClr val="lt1"/>
                </a:highlight>
                <a:latin typeface="Titillium Web"/>
                <a:ea typeface="Titillium Web"/>
                <a:cs typeface="Titillium Web"/>
                <a:sym typeface="Titillium Web"/>
              </a:rPr>
              <a:t>Simulation sur ISIS</a:t>
            </a:r>
            <a:endParaRPr sz="2600" b="1" u="sng">
              <a:highlight>
                <a:schemeClr val="lt1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u="sng">
                <a:highlight>
                  <a:schemeClr val="lt1"/>
                </a:highlight>
                <a:latin typeface="Titillium Web"/>
                <a:ea typeface="Titillium Web"/>
                <a:cs typeface="Titillium Web"/>
                <a:sym typeface="Titillium Web"/>
              </a:rPr>
              <a:t>7-Programmes</a:t>
            </a:r>
            <a:endParaRPr sz="2600" b="1" u="sng">
              <a:highlight>
                <a:schemeClr val="lt1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u="sng">
                <a:highlight>
                  <a:schemeClr val="lt1"/>
                </a:highlight>
                <a:latin typeface="Titillium Web"/>
                <a:ea typeface="Titillium Web"/>
                <a:cs typeface="Titillium Web"/>
                <a:sym typeface="Titillium Web"/>
              </a:rPr>
              <a:t>8-Essais des composants</a:t>
            </a:r>
            <a:endParaRPr sz="2600" b="1" u="sng">
              <a:highlight>
                <a:schemeClr val="lt1"/>
              </a:highlight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u="sng">
                <a:highlight>
                  <a:schemeClr val="lt1"/>
                </a:highlight>
                <a:latin typeface="Titillium Web"/>
                <a:ea typeface="Titillium Web"/>
                <a:cs typeface="Titillium Web"/>
                <a:sym typeface="Titillium Web"/>
              </a:rPr>
              <a:t>9-A propos du développement durable</a:t>
            </a:r>
            <a:endParaRPr sz="2600" b="1" u="sng">
              <a:highlight>
                <a:schemeClr val="lt1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051" name="Google Shape;305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30"/>
          <p:cNvSpPr txBox="1">
            <a:spLocks noGrp="1"/>
          </p:cNvSpPr>
          <p:nvPr>
            <p:ph type="title"/>
          </p:nvPr>
        </p:nvSpPr>
        <p:spPr>
          <a:xfrm>
            <a:off x="416113" y="0"/>
            <a:ext cx="8311800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de la mesure et de la régulation de la température</a:t>
            </a:r>
            <a:endParaRPr/>
          </a:p>
        </p:txBody>
      </p:sp>
      <p:sp>
        <p:nvSpPr>
          <p:cNvPr id="3189" name="Google Shape;3189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190" name="Google Shape;3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925" y="956475"/>
            <a:ext cx="5530661" cy="41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1" name="Google Shape;3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350" y="956475"/>
            <a:ext cx="5233782" cy="41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2" name="Google Shape;3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601" y="1004697"/>
            <a:ext cx="6567274" cy="409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31"/>
          <p:cNvSpPr txBox="1">
            <a:spLocks noGrp="1"/>
          </p:cNvSpPr>
          <p:nvPr>
            <p:ph type="title"/>
          </p:nvPr>
        </p:nvSpPr>
        <p:spPr>
          <a:xfrm>
            <a:off x="718300" y="0"/>
            <a:ext cx="7090500" cy="11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de la mesure et de régulation de l’humidité</a:t>
            </a:r>
            <a:endParaRPr/>
          </a:p>
        </p:txBody>
      </p:sp>
      <p:sp>
        <p:nvSpPr>
          <p:cNvPr id="3198" name="Google Shape;3198;p31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200" name="Google Shape;3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25" y="925400"/>
            <a:ext cx="5554500" cy="4218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1" name="Google Shape;3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937" y="1022200"/>
            <a:ext cx="6264137" cy="40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p32"/>
          <p:cNvSpPr txBox="1">
            <a:spLocks noGrp="1"/>
          </p:cNvSpPr>
          <p:nvPr>
            <p:ph type="ctrTitle"/>
          </p:nvPr>
        </p:nvSpPr>
        <p:spPr>
          <a:xfrm>
            <a:off x="316950" y="673800"/>
            <a:ext cx="63393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 pour la mesure et la régulation de la température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7" name="Google Shape;3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750" y="1480275"/>
            <a:ext cx="2182950" cy="21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3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3213;p3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3214;p33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3215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216" name="Google Shape;3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100"/>
            <a:ext cx="4636399" cy="42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7" name="Google Shape;3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400" y="609100"/>
            <a:ext cx="4491123" cy="4240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8" name="Google Shape;3218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636500" cy="5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Initialisation du capteur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19" name="Google Shape;3219;p33"/>
          <p:cNvSpPr txBox="1">
            <a:spLocks noGrp="1"/>
          </p:cNvSpPr>
          <p:nvPr>
            <p:ph type="title"/>
          </p:nvPr>
        </p:nvSpPr>
        <p:spPr>
          <a:xfrm>
            <a:off x="4636463" y="20800"/>
            <a:ext cx="4491000" cy="5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Programme principal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34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Programme pour la mesure et la régulation de l’humidité</a:t>
            </a:r>
            <a:endParaRPr/>
          </a:p>
        </p:txBody>
      </p:sp>
      <p:pic>
        <p:nvPicPr>
          <p:cNvPr id="3225" name="Google Shape;3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225" y="13649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3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3231;p35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2" name="Google Shape;3232;p35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3" name="Google Shape;32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234" name="Google Shape;3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8175"/>
            <a:ext cx="4404576" cy="42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5" name="Google Shape;3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575" y="618175"/>
            <a:ext cx="4739424" cy="42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36" name="Google Shape;3236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4636500" cy="5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Initialisation du capteur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37" name="Google Shape;3237;p35"/>
          <p:cNvSpPr txBox="1">
            <a:spLocks noGrp="1"/>
          </p:cNvSpPr>
          <p:nvPr>
            <p:ph type="title"/>
          </p:nvPr>
        </p:nvSpPr>
        <p:spPr>
          <a:xfrm>
            <a:off x="4507500" y="29875"/>
            <a:ext cx="4636500" cy="5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Programme principal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36"/>
          <p:cNvSpPr txBox="1">
            <a:spLocks noGrp="1"/>
          </p:cNvSpPr>
          <p:nvPr>
            <p:ph type="ctrTitle"/>
          </p:nvPr>
        </p:nvSpPr>
        <p:spPr>
          <a:xfrm>
            <a:off x="579500" y="1599300"/>
            <a:ext cx="5396700" cy="19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 pour le site web</a:t>
            </a:r>
            <a:endParaRPr/>
          </a:p>
        </p:txBody>
      </p:sp>
      <p:pic>
        <p:nvPicPr>
          <p:cNvPr id="3243" name="Google Shape;3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100" y="3544206"/>
            <a:ext cx="3463800" cy="15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3249;p3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251" name="Google Shape;3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04" y="0"/>
            <a:ext cx="48074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2" name="Google Shape;3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0" y="0"/>
            <a:ext cx="409575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3" name="Google Shape;3253;p37"/>
          <p:cNvSpPr txBox="1">
            <a:spLocks noGrp="1"/>
          </p:cNvSpPr>
          <p:nvPr>
            <p:ph type="title"/>
          </p:nvPr>
        </p:nvSpPr>
        <p:spPr>
          <a:xfrm>
            <a:off x="3422250" y="1084900"/>
            <a:ext cx="1626000" cy="9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latin typeface="Dosis"/>
                <a:ea typeface="Dosis"/>
                <a:cs typeface="Dosis"/>
                <a:sym typeface="Dosis"/>
              </a:rPr>
              <a:t>Premier essai</a:t>
            </a:r>
            <a:endParaRPr sz="2000" b="1" u="sng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latin typeface="Dosis"/>
                <a:ea typeface="Dosis"/>
                <a:cs typeface="Dosis"/>
                <a:sym typeface="Dosis"/>
              </a:rPr>
              <a:t>initialisation du shield</a:t>
            </a:r>
            <a:endParaRPr sz="2000"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p3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3259;p38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3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89F1E49-9D95-42E7-9218-34995FFEE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8" y="0"/>
            <a:ext cx="5280399" cy="5143500"/>
          </a:xfrm>
          <a:prstGeom prst="rect">
            <a:avLst/>
          </a:prstGeom>
        </p:spPr>
      </p:pic>
      <p:sp>
        <p:nvSpPr>
          <p:cNvPr id="3265" name="Google Shape;3265;p38"/>
          <p:cNvSpPr txBox="1">
            <a:spLocks noGrp="1"/>
          </p:cNvSpPr>
          <p:nvPr>
            <p:ph type="title"/>
          </p:nvPr>
        </p:nvSpPr>
        <p:spPr>
          <a:xfrm>
            <a:off x="3019817" y="1976065"/>
            <a:ext cx="2419800" cy="6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latin typeface="Dosis"/>
                <a:ea typeface="Dosis"/>
                <a:cs typeface="Dosis"/>
                <a:sym typeface="Dosis"/>
              </a:rPr>
              <a:t>Afficher des valeurs sur un site web</a:t>
            </a:r>
            <a:endParaRPr sz="2000" b="1" u="sng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263" name="Google Shape;3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938" y="2490413"/>
            <a:ext cx="380047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2" name="Google Shape;32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195" y="376719"/>
            <a:ext cx="38576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3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39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3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274" name="Google Shape;3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850" y="432453"/>
            <a:ext cx="4238149" cy="4711047"/>
          </a:xfrm>
          <a:prstGeom prst="rect">
            <a:avLst/>
          </a:prstGeom>
          <a:noFill/>
          <a:ln>
            <a:noFill/>
          </a:ln>
        </p:spPr>
      </p:pic>
      <p:sp>
        <p:nvSpPr>
          <p:cNvPr id="3275" name="Google Shape;3275;p39"/>
          <p:cNvSpPr txBox="1">
            <a:spLocks noGrp="1"/>
          </p:cNvSpPr>
          <p:nvPr>
            <p:ph type="title"/>
          </p:nvPr>
        </p:nvSpPr>
        <p:spPr>
          <a:xfrm>
            <a:off x="0" y="345775"/>
            <a:ext cx="4516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latin typeface="Dosis"/>
                <a:ea typeface="Dosis"/>
                <a:cs typeface="Dosis"/>
                <a:sym typeface="Dosis"/>
              </a:rPr>
              <a:t>Initialisation des variables et des librairies</a:t>
            </a:r>
            <a:endParaRPr sz="2000"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76" name="Google Shape;3276;p39"/>
          <p:cNvSpPr txBox="1">
            <a:spLocks noGrp="1"/>
          </p:cNvSpPr>
          <p:nvPr>
            <p:ph type="title"/>
          </p:nvPr>
        </p:nvSpPr>
        <p:spPr>
          <a:xfrm>
            <a:off x="4065050" y="0"/>
            <a:ext cx="49542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latin typeface="Dosis"/>
                <a:ea typeface="Dosis"/>
                <a:cs typeface="Dosis"/>
                <a:sym typeface="Dosis"/>
              </a:rPr>
              <a:t>Initialisation du shield et des broches</a:t>
            </a:r>
            <a:endParaRPr sz="2400" b="1" u="sng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277" name="Google Shape;3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400"/>
            <a:ext cx="4905850" cy="44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3"/>
          <p:cNvSpPr txBox="1">
            <a:spLocks noGrp="1"/>
          </p:cNvSpPr>
          <p:nvPr>
            <p:ph type="ctrTitle"/>
          </p:nvPr>
        </p:nvSpPr>
        <p:spPr>
          <a:xfrm>
            <a:off x="562500" y="641250"/>
            <a:ext cx="6215700" cy="3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Tâches à accomplir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Chaîne d’énergie et d’info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4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3" name="Google Shape;3283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284" name="Google Shape;3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44059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5" name="Google Shape;32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151" y="0"/>
            <a:ext cx="34828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6" name="Google Shape;3286;p40"/>
          <p:cNvSpPr txBox="1">
            <a:spLocks noGrp="1"/>
          </p:cNvSpPr>
          <p:nvPr>
            <p:ph type="title"/>
          </p:nvPr>
        </p:nvSpPr>
        <p:spPr>
          <a:xfrm>
            <a:off x="2553800" y="1161425"/>
            <a:ext cx="24198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latin typeface="Dosis"/>
                <a:ea typeface="Dosis"/>
                <a:cs typeface="Dosis"/>
                <a:sym typeface="Dosis"/>
              </a:rPr>
              <a:t>Programme principal</a:t>
            </a:r>
            <a:endParaRPr sz="2000"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87" name="Google Shape;3287;p40"/>
          <p:cNvSpPr txBox="1">
            <a:spLocks noGrp="1"/>
          </p:cNvSpPr>
          <p:nvPr>
            <p:ph type="title"/>
          </p:nvPr>
        </p:nvSpPr>
        <p:spPr>
          <a:xfrm>
            <a:off x="3706425" y="2807700"/>
            <a:ext cx="24198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latin typeface="Dosis"/>
                <a:ea typeface="Dosis"/>
                <a:cs typeface="Dosis"/>
                <a:sym typeface="Dosis"/>
              </a:rPr>
              <a:t>Fonction pour afficher les valeurs sur un site web</a:t>
            </a:r>
            <a:endParaRPr sz="2000"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41"/>
          <p:cNvSpPr txBox="1">
            <a:spLocks noGrp="1"/>
          </p:cNvSpPr>
          <p:nvPr>
            <p:ph type="ctrTitle"/>
          </p:nvPr>
        </p:nvSpPr>
        <p:spPr>
          <a:xfrm>
            <a:off x="612900" y="1417850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Essai des composants</a:t>
            </a:r>
            <a:endParaRPr/>
          </a:p>
        </p:txBody>
      </p:sp>
      <p:pic>
        <p:nvPicPr>
          <p:cNvPr id="3293" name="Google Shape;3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700" y="3435000"/>
            <a:ext cx="3604600" cy="160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4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300" name="Google Shape;33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812"/>
            <a:ext cx="4884224" cy="27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Google Shape;33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174" y="2487975"/>
            <a:ext cx="4705825" cy="26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42">
            <a:hlinkClick r:id="rId5" action="ppaction://hlinksldjump"/>
          </p:cNvPr>
          <p:cNvSpPr txBox="1"/>
          <p:nvPr/>
        </p:nvSpPr>
        <p:spPr>
          <a:xfrm>
            <a:off x="0" y="-12862"/>
            <a:ext cx="4309800" cy="27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303" name="Google Shape;3303;p42">
            <a:hlinkClick r:id="rId6" action="ppaction://hlinksldjump"/>
          </p:cNvPr>
          <p:cNvSpPr txBox="1"/>
          <p:nvPr/>
        </p:nvSpPr>
        <p:spPr>
          <a:xfrm>
            <a:off x="4434875" y="2727400"/>
            <a:ext cx="4705800" cy="24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304" name="Google Shape;3304;p42">
            <a:hlinkClick r:id="rId7" action="ppaction://hlinksldjump"/>
          </p:cNvPr>
          <p:cNvSpPr txBox="1"/>
          <p:nvPr/>
        </p:nvSpPr>
        <p:spPr>
          <a:xfrm>
            <a:off x="4309775" y="-12887"/>
            <a:ext cx="4830900" cy="2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305" name="Google Shape;330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9772" y="2938"/>
            <a:ext cx="4830899" cy="2724466"/>
          </a:xfrm>
          <a:prstGeom prst="rect">
            <a:avLst/>
          </a:prstGeom>
          <a:noFill/>
          <a:ln>
            <a:noFill/>
          </a:ln>
        </p:spPr>
      </p:pic>
      <p:sp>
        <p:nvSpPr>
          <p:cNvPr id="3306" name="Google Shape;3306;p42">
            <a:hlinkClick r:id="rId7" action="ppaction://hlinksldjump"/>
          </p:cNvPr>
          <p:cNvSpPr txBox="1"/>
          <p:nvPr/>
        </p:nvSpPr>
        <p:spPr>
          <a:xfrm>
            <a:off x="4309775" y="18950"/>
            <a:ext cx="48309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43"/>
          <p:cNvSpPr txBox="1">
            <a:spLocks noGrp="1"/>
          </p:cNvSpPr>
          <p:nvPr>
            <p:ph type="ctrTitle"/>
          </p:nvPr>
        </p:nvSpPr>
        <p:spPr>
          <a:xfrm>
            <a:off x="699500" y="1171650"/>
            <a:ext cx="5396700" cy="28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À propos du développement durable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p4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4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4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320" name="Google Shape;33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300" y="1464650"/>
            <a:ext cx="3949700" cy="3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1" name="Google Shape;33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860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2" name="Google Shape;332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00" y="2785450"/>
            <a:ext cx="23622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3" name="Google Shape;332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7612" y="0"/>
            <a:ext cx="2882075" cy="278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4" name="Google Shape;3324;p44"/>
          <p:cNvCxnSpPr/>
          <p:nvPr/>
        </p:nvCxnSpPr>
        <p:spPr>
          <a:xfrm>
            <a:off x="2305200" y="3534650"/>
            <a:ext cx="787500" cy="6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25" name="Google Shape;3325;p44"/>
          <p:cNvCxnSpPr/>
          <p:nvPr/>
        </p:nvCxnSpPr>
        <p:spPr>
          <a:xfrm rot="10800000" flipH="1">
            <a:off x="4937000" y="3179350"/>
            <a:ext cx="566700" cy="13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45"/>
          <p:cNvSpPr txBox="1">
            <a:spLocks noGrp="1"/>
          </p:cNvSpPr>
          <p:nvPr>
            <p:ph type="title" idx="4294967295"/>
          </p:nvPr>
        </p:nvSpPr>
        <p:spPr>
          <a:xfrm>
            <a:off x="1054200" y="2114700"/>
            <a:ext cx="7035600" cy="9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Dosis"/>
                <a:ea typeface="Dosis"/>
                <a:cs typeface="Dosis"/>
                <a:sym typeface="Dosis"/>
              </a:rPr>
              <a:t>Merci de votre écoute</a:t>
            </a:r>
            <a:endParaRPr sz="60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31" name="Google Shape;3331;p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332" name="Google Shape;3332;p45"/>
          <p:cNvSpPr txBox="1">
            <a:spLocks noGrp="1"/>
          </p:cNvSpPr>
          <p:nvPr>
            <p:ph type="title" idx="4294967295"/>
          </p:nvPr>
        </p:nvSpPr>
        <p:spPr>
          <a:xfrm>
            <a:off x="3588300" y="3875500"/>
            <a:ext cx="1967400" cy="14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latin typeface="Dosis"/>
                <a:ea typeface="Dosis"/>
                <a:cs typeface="Dosis"/>
                <a:sym typeface="Dosis"/>
              </a:rPr>
              <a:t>FIN</a:t>
            </a:r>
            <a:endParaRPr sz="9600"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p4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4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339" name="Google Shape;3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255" y="0"/>
            <a:ext cx="53417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0" name="Google Shape;3340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2923500" cy="11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La partie température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41" name="Google Shape;3341;p46">
            <a:hlinkClick r:id="rId4" action="ppaction://hlinksldjump"/>
          </p:cNvPr>
          <p:cNvSpPr txBox="1"/>
          <p:nvPr/>
        </p:nvSpPr>
        <p:spPr>
          <a:xfrm>
            <a:off x="2598250" y="0"/>
            <a:ext cx="54768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4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4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47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4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350" name="Google Shape;33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65" y="0"/>
            <a:ext cx="704476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1" name="Google Shape;3351;p47"/>
          <p:cNvSpPr txBox="1">
            <a:spLocks noGrp="1"/>
          </p:cNvSpPr>
          <p:nvPr>
            <p:ph type="title"/>
          </p:nvPr>
        </p:nvSpPr>
        <p:spPr>
          <a:xfrm>
            <a:off x="6373325" y="1479375"/>
            <a:ext cx="2100900" cy="13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La partie humidité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52" name="Google Shape;3352;p47">
            <a:hlinkClick r:id="rId4" action="ppaction://hlinksldjump"/>
          </p:cNvPr>
          <p:cNvSpPr txBox="1"/>
          <p:nvPr/>
        </p:nvSpPr>
        <p:spPr>
          <a:xfrm>
            <a:off x="576475" y="0"/>
            <a:ext cx="7044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4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48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9" name="Google Shape;3359;p48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0" name="Google Shape;3360;p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361" name="Google Shape;3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295275"/>
            <a:ext cx="8639175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2" name="Google Shape;3362;p48"/>
          <p:cNvSpPr txBox="1">
            <a:spLocks noGrp="1"/>
          </p:cNvSpPr>
          <p:nvPr>
            <p:ph type="title"/>
          </p:nvPr>
        </p:nvSpPr>
        <p:spPr>
          <a:xfrm>
            <a:off x="557125" y="372125"/>
            <a:ext cx="3403500" cy="19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La partie Interface Homme Machine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63" name="Google Shape;3363;p48">
            <a:hlinkClick r:id="rId4" action="ppaction://hlinksldjump"/>
          </p:cNvPr>
          <p:cNvSpPr txBox="1"/>
          <p:nvPr/>
        </p:nvSpPr>
        <p:spPr>
          <a:xfrm>
            <a:off x="463650" y="0"/>
            <a:ext cx="84279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4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369" name="Google Shape;33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2711"/>
            <a:ext cx="9144002" cy="2658079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49"/>
          <p:cNvSpPr txBox="1">
            <a:spLocks noGrp="1"/>
          </p:cNvSpPr>
          <p:nvPr>
            <p:ph type="title"/>
          </p:nvPr>
        </p:nvSpPr>
        <p:spPr>
          <a:xfrm>
            <a:off x="2855200" y="-150"/>
            <a:ext cx="3897300" cy="12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Mon bon de commande 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71" name="Google Shape;3371;p49">
            <a:hlinkClick r:id="rId4" action="ppaction://hlinksldjump"/>
          </p:cNvPr>
          <p:cNvSpPr txBox="1"/>
          <p:nvPr/>
        </p:nvSpPr>
        <p:spPr>
          <a:xfrm>
            <a:off x="25750" y="1249250"/>
            <a:ext cx="9144000" cy="3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372" name="Google Shape;3372;p49">
            <a:hlinkClick r:id="rId5" action="ppaction://hlinksldjump"/>
          </p:cNvPr>
          <p:cNvSpPr/>
          <p:nvPr/>
        </p:nvSpPr>
        <p:spPr>
          <a:xfrm rot="10800000" flipH="1">
            <a:off x="167425" y="2537203"/>
            <a:ext cx="8216700" cy="106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9">
            <a:hlinkClick r:id="rId6" action="ppaction://hlinksldjump"/>
          </p:cNvPr>
          <p:cNvSpPr/>
          <p:nvPr/>
        </p:nvSpPr>
        <p:spPr>
          <a:xfrm>
            <a:off x="180300" y="1854550"/>
            <a:ext cx="8216700" cy="48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063" name="Google Shape;30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878"/>
            <a:ext cx="9143999" cy="1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75" y="1740275"/>
            <a:ext cx="7755659" cy="34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p5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379" name="Google Shape;33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25799" cy="29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0" name="Google Shape;3380;p5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1" name="Google Shape;338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144000" y="0"/>
            <a:ext cx="3000000" cy="282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2" name="Google Shape;338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375" y="2294400"/>
            <a:ext cx="37338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3" name="Google Shape;3383;p50"/>
          <p:cNvSpPr txBox="1">
            <a:spLocks noGrp="1"/>
          </p:cNvSpPr>
          <p:nvPr>
            <p:ph type="title"/>
          </p:nvPr>
        </p:nvSpPr>
        <p:spPr>
          <a:xfrm>
            <a:off x="5948925" y="4360500"/>
            <a:ext cx="2558400" cy="7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Shield Grove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84" name="Google Shape;3384;p50"/>
          <p:cNvSpPr txBox="1">
            <a:spLocks noGrp="1"/>
          </p:cNvSpPr>
          <p:nvPr>
            <p:ph type="title"/>
          </p:nvPr>
        </p:nvSpPr>
        <p:spPr>
          <a:xfrm>
            <a:off x="0" y="2628050"/>
            <a:ext cx="2868300" cy="13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Carte Arduino UNO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85" name="Google Shape;3385;p50"/>
          <p:cNvSpPr txBox="1">
            <a:spLocks noGrp="1"/>
          </p:cNvSpPr>
          <p:nvPr>
            <p:ph type="title"/>
          </p:nvPr>
        </p:nvSpPr>
        <p:spPr>
          <a:xfrm>
            <a:off x="3378200" y="476500"/>
            <a:ext cx="3225900" cy="6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Shield Ethernet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86" name="Google Shape;3386;p50">
            <a:hlinkClick r:id="rId6" action="ppaction://hlinksldjump"/>
          </p:cNvPr>
          <p:cNvSpPr txBox="1"/>
          <p:nvPr/>
        </p:nvSpPr>
        <p:spPr>
          <a:xfrm>
            <a:off x="309100" y="360600"/>
            <a:ext cx="8487300" cy="4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51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51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3" name="Google Shape;3393;p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394" name="Google Shape;33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0425"/>
            <a:ext cx="4069480" cy="38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5" name="Google Shape;3395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2868300" cy="11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Capteur de température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396" name="Google Shape;33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700" y="1030425"/>
            <a:ext cx="4276620" cy="38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7" name="Google Shape;3397;p51"/>
          <p:cNvSpPr txBox="1">
            <a:spLocks noGrp="1"/>
          </p:cNvSpPr>
          <p:nvPr>
            <p:ph type="title"/>
          </p:nvPr>
        </p:nvSpPr>
        <p:spPr>
          <a:xfrm>
            <a:off x="4664863" y="0"/>
            <a:ext cx="2868300" cy="11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Dosis"/>
                <a:ea typeface="Dosis"/>
                <a:cs typeface="Dosis"/>
                <a:sym typeface="Dosis"/>
              </a:rPr>
              <a:t>Capteur d’humidité</a:t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98" name="Google Shape;3398;p51">
            <a:hlinkClick r:id="rId5" action="ppaction://hlinksldjump"/>
          </p:cNvPr>
          <p:cNvSpPr txBox="1"/>
          <p:nvPr/>
        </p:nvSpPr>
        <p:spPr>
          <a:xfrm>
            <a:off x="115900" y="141675"/>
            <a:ext cx="8577300" cy="46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5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52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52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5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407" name="Google Shape;34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42" y="0"/>
            <a:ext cx="69476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8" name="Google Shape;3408;p52">
            <a:hlinkClick r:id="rId4" action="ppaction://hlinksldjump"/>
          </p:cNvPr>
          <p:cNvSpPr/>
          <p:nvPr/>
        </p:nvSpPr>
        <p:spPr>
          <a:xfrm>
            <a:off x="640225" y="4605300"/>
            <a:ext cx="1062000" cy="53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p53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415" name="Google Shape;3415;p53">
            <a:hlinkClick r:id="rId3" action="ppaction://hlinksldjump"/>
          </p:cNvPr>
          <p:cNvSpPr txBox="1"/>
          <p:nvPr/>
        </p:nvSpPr>
        <p:spPr>
          <a:xfrm>
            <a:off x="0" y="1379141"/>
            <a:ext cx="9144000" cy="283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416" name="Google Shape;341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553" y="0"/>
            <a:ext cx="75414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7" name="Google Shape;3417;p53"/>
          <p:cNvSpPr txBox="1">
            <a:spLocks noGrp="1"/>
          </p:cNvSpPr>
          <p:nvPr>
            <p:ph type="title"/>
          </p:nvPr>
        </p:nvSpPr>
        <p:spPr>
          <a:xfrm>
            <a:off x="0" y="1734600"/>
            <a:ext cx="2410546" cy="16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Essai du capteur de température</a:t>
            </a:r>
            <a:endParaRPr u="sng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5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3" name="Google Shape;3423;p5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424" name="Google Shape;3424;p54">
            <a:hlinkClick r:id="rId3" action="ppaction://hlinksldjump"/>
          </p:cNvPr>
          <p:cNvSpPr txBox="1"/>
          <p:nvPr/>
        </p:nvSpPr>
        <p:spPr>
          <a:xfrm>
            <a:off x="0" y="989278"/>
            <a:ext cx="9144000" cy="330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425" name="Google Shape;34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904" y="0"/>
            <a:ext cx="75500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6" name="Google Shape;3426;p54"/>
          <p:cNvSpPr txBox="1">
            <a:spLocks noGrp="1"/>
          </p:cNvSpPr>
          <p:nvPr>
            <p:ph type="title"/>
          </p:nvPr>
        </p:nvSpPr>
        <p:spPr>
          <a:xfrm>
            <a:off x="0" y="1096400"/>
            <a:ext cx="2359800" cy="16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Essai du capteur d’humidité</a:t>
            </a:r>
            <a:endParaRPr u="sn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5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432" name="Google Shape;3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49375" cy="28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3" name="Google Shape;343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848" y="2144625"/>
            <a:ext cx="5404150" cy="29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p55"/>
          <p:cNvSpPr txBox="1">
            <a:spLocks noGrp="1"/>
          </p:cNvSpPr>
          <p:nvPr>
            <p:ph type="title"/>
          </p:nvPr>
        </p:nvSpPr>
        <p:spPr>
          <a:xfrm>
            <a:off x="464350" y="2693000"/>
            <a:ext cx="3732600" cy="22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Affichage de la température et de l’humidité sur un site internet</a:t>
            </a:r>
            <a:endParaRPr u="sng"/>
          </a:p>
        </p:txBody>
      </p:sp>
      <p:sp>
        <p:nvSpPr>
          <p:cNvPr id="3435" name="Google Shape;3435;p55">
            <a:hlinkClick r:id="rId5" action="ppaction://hlinksldjump"/>
          </p:cNvPr>
          <p:cNvSpPr txBox="1"/>
          <p:nvPr/>
        </p:nvSpPr>
        <p:spPr>
          <a:xfrm>
            <a:off x="-9600" y="960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15"/>
          <p:cNvSpPr txBox="1">
            <a:spLocks noGrp="1"/>
          </p:cNvSpPr>
          <p:nvPr>
            <p:ph type="ctrTitle"/>
          </p:nvPr>
        </p:nvSpPr>
        <p:spPr>
          <a:xfrm>
            <a:off x="1145975" y="1991850"/>
            <a:ext cx="3645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Map</a:t>
            </a:r>
            <a:endParaRPr/>
          </a:p>
        </p:txBody>
      </p:sp>
      <p:pic>
        <p:nvPicPr>
          <p:cNvPr id="3070" name="Google Shape;30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150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1" name="Google Shape;3071;p1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1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1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8" name="Google Shape;3078;p1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9" name="Google Shape;3079;p1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80" name="Google Shape;30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116" y="0"/>
            <a:ext cx="39117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1" name="Google Shape;30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039" y="0"/>
            <a:ext cx="508992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2" name="Google Shape;30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347" y="0"/>
            <a:ext cx="58370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17"/>
          <p:cNvSpPr txBox="1">
            <a:spLocks noGrp="1"/>
          </p:cNvSpPr>
          <p:nvPr>
            <p:ph type="ctrTitle"/>
          </p:nvPr>
        </p:nvSpPr>
        <p:spPr>
          <a:xfrm>
            <a:off x="1958575" y="1991850"/>
            <a:ext cx="2214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</a:t>
            </a:r>
            <a:endParaRPr/>
          </a:p>
        </p:txBody>
      </p:sp>
      <p:pic>
        <p:nvPicPr>
          <p:cNvPr id="3088" name="Google Shape;30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150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3094;p18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18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097" name="Google Shape;30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700"/>
            <a:ext cx="9144000" cy="5032112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18"/>
          <p:cNvSpPr txBox="1"/>
          <p:nvPr/>
        </p:nvSpPr>
        <p:spPr>
          <a:xfrm>
            <a:off x="152400" y="208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9" name="Google Shape;30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350"/>
            <a:ext cx="9144000" cy="504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0" name="Google Shape;3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450"/>
            <a:ext cx="9144000" cy="50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p19"/>
          <p:cNvSpPr txBox="1">
            <a:spLocks noGrp="1"/>
          </p:cNvSpPr>
          <p:nvPr>
            <p:ph type="ctrTitle"/>
          </p:nvPr>
        </p:nvSpPr>
        <p:spPr>
          <a:xfrm>
            <a:off x="292300" y="1500750"/>
            <a:ext cx="6685500" cy="10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 </a:t>
            </a:r>
            <a:endParaRPr dirty="0"/>
          </a:p>
        </p:txBody>
      </p:sp>
      <p:pic>
        <p:nvPicPr>
          <p:cNvPr id="3106" name="Google Shape;3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050" y="3107250"/>
            <a:ext cx="1873900" cy="18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260</Words>
  <Application>Microsoft Office PowerPoint</Application>
  <PresentationFormat>Affichage à l'écran (16:9)</PresentationFormat>
  <Paragraphs>88</Paragraphs>
  <Slides>45</Slides>
  <Notes>45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1" baseType="lpstr">
      <vt:lpstr>Dosis</vt:lpstr>
      <vt:lpstr>Dosis Light</vt:lpstr>
      <vt:lpstr>Titillium Web</vt:lpstr>
      <vt:lpstr>Arial</vt:lpstr>
      <vt:lpstr>Titillium Web Light</vt:lpstr>
      <vt:lpstr>Mowbray template</vt:lpstr>
      <vt:lpstr>Projet Domopl@nt Serre </vt:lpstr>
      <vt:lpstr>Sommaire</vt:lpstr>
      <vt:lpstr>Tâches à accomplir Chaîne d’énergie et d’info</vt:lpstr>
      <vt:lpstr>Présentation PowerPoint</vt:lpstr>
      <vt:lpstr>Mind Map</vt:lpstr>
      <vt:lpstr>Présentation PowerPoint</vt:lpstr>
      <vt:lpstr>Gantt</vt:lpstr>
      <vt:lpstr>Présentation PowerPoint</vt:lpstr>
      <vt:lpstr>Diagramme d’exigence </vt:lpstr>
      <vt:lpstr>Présentation PowerPoint</vt:lpstr>
      <vt:lpstr>Diagramme de cas d’utilisation </vt:lpstr>
      <vt:lpstr>Présentation PowerPoint</vt:lpstr>
      <vt:lpstr>Diagramme de bloc</vt:lpstr>
      <vt:lpstr>Présentation PowerPoint</vt:lpstr>
      <vt:lpstr>Bon de commande</vt:lpstr>
      <vt:lpstr>Bon de commande final</vt:lpstr>
      <vt:lpstr>Croquis de solution</vt:lpstr>
      <vt:lpstr>Présentation PowerPoint</vt:lpstr>
      <vt:lpstr>Simulation sur ISIS</vt:lpstr>
      <vt:lpstr>Simulation de la mesure et de la régulation de la température</vt:lpstr>
      <vt:lpstr>Simulation de la mesure et de régulation de l’humidité</vt:lpstr>
      <vt:lpstr>Programme pour la mesure et la régulation de la température </vt:lpstr>
      <vt:lpstr>Présentation PowerPoint</vt:lpstr>
      <vt:lpstr>Programme pour la mesure et la régulation de l’humidité</vt:lpstr>
      <vt:lpstr>Présentation PowerPoint</vt:lpstr>
      <vt:lpstr>Programme pour le site web</vt:lpstr>
      <vt:lpstr>Présentation PowerPoint</vt:lpstr>
      <vt:lpstr>Présentation PowerPoint</vt:lpstr>
      <vt:lpstr>Présentation PowerPoint</vt:lpstr>
      <vt:lpstr>Programme principal</vt:lpstr>
      <vt:lpstr>Essai des composants</vt:lpstr>
      <vt:lpstr>Présentation PowerPoint</vt:lpstr>
      <vt:lpstr>À propos du développement durable</vt:lpstr>
      <vt:lpstr>Présentation PowerPoint</vt:lpstr>
      <vt:lpstr>Merci de votre écoute</vt:lpstr>
      <vt:lpstr>La partie température</vt:lpstr>
      <vt:lpstr>Présentation PowerPoint</vt:lpstr>
      <vt:lpstr>Présentation PowerPoint</vt:lpstr>
      <vt:lpstr>Mon bon de commande </vt:lpstr>
      <vt:lpstr>Shield Grove</vt:lpstr>
      <vt:lpstr>Capteur de température</vt:lpstr>
      <vt:lpstr>Présentation PowerPoint</vt:lpstr>
      <vt:lpstr>Essai du capteur de température</vt:lpstr>
      <vt:lpstr>Essai du capteur d’humidité</vt:lpstr>
      <vt:lpstr>Affichage de la température et de l’humidité sur un site internet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Domopl@nt Serre </dc:title>
  <cp:lastModifiedBy>Exodicimus De wow</cp:lastModifiedBy>
  <cp:revision>3</cp:revision>
  <dcterms:modified xsi:type="dcterms:W3CDTF">2019-05-15T18:17:21Z</dcterms:modified>
</cp:coreProperties>
</file>